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0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67" r:id="rId16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omputer Says No" panose="020B0604020202020204" charset="0"/>
      <p:regular r:id="rId21"/>
    </p:embeddedFont>
    <p:embeddedFont>
      <p:font typeface="Poppins Bold" panose="020B0604020202020204" charset="0"/>
      <p:regular r:id="rId22"/>
    </p:embeddedFont>
    <p:embeddedFont>
      <p:font typeface="Poppins Light" panose="00000400000000000000" pitchFamily="2" charset="0"/>
      <p:regular r:id="rId23"/>
      <p: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5.png"/><Relationship Id="rId4" Type="http://schemas.openxmlformats.org/officeDocument/2006/relationships/image" Target="../media/image2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sv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576678" y="61722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268070" y="-2818506"/>
            <a:ext cx="4825046" cy="4219769"/>
          </a:xfrm>
          <a:custGeom>
            <a:avLst/>
            <a:gdLst/>
            <a:ahLst/>
            <a:cxnLst/>
            <a:rect l="l" t="t" r="r" b="b"/>
            <a:pathLst>
              <a:path w="4825046" h="4219769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61481" y="-41148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850925" y="6497858"/>
            <a:ext cx="6926813" cy="1443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2714" dirty="0">
                <a:solidFill>
                  <a:schemeClr val="bg1"/>
                </a:solidFill>
                <a:latin typeface="Poppins Light"/>
                <a:ea typeface="Poppins Light"/>
                <a:cs typeface="Poppins Light"/>
                <a:sym typeface="Poppins Light"/>
              </a:rPr>
              <a:t>By </a:t>
            </a:r>
            <a:r>
              <a:rPr lang="en-US" sz="2714" dirty="0" err="1">
                <a:solidFill>
                  <a:schemeClr val="bg1"/>
                </a:solidFill>
                <a:latin typeface="Poppins Light"/>
                <a:ea typeface="Poppins Light"/>
                <a:cs typeface="Poppins Light"/>
                <a:sym typeface="Poppins Light"/>
              </a:rPr>
              <a:t>Tuqa</a:t>
            </a:r>
            <a:r>
              <a:rPr lang="en-US" sz="2714" dirty="0">
                <a:solidFill>
                  <a:schemeClr val="bg1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714" dirty="0" err="1">
                <a:solidFill>
                  <a:schemeClr val="bg1"/>
                </a:solidFill>
                <a:latin typeface="Poppins Light"/>
                <a:ea typeface="Poppins Light"/>
                <a:cs typeface="Poppins Light"/>
                <a:sym typeface="Poppins Light"/>
              </a:rPr>
              <a:t>Mazin</a:t>
            </a:r>
            <a:endParaRPr lang="en-US" sz="2714" dirty="0">
              <a:solidFill>
                <a:schemeClr val="bg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ctr">
              <a:lnSpc>
                <a:spcPts val="3799"/>
              </a:lnSpc>
            </a:pPr>
            <a:r>
              <a:rPr lang="en-US" sz="2714" dirty="0">
                <a:solidFill>
                  <a:schemeClr val="bg1"/>
                </a:solidFill>
                <a:latin typeface="Poppins Light"/>
                <a:ea typeface="Poppins Light"/>
                <a:cs typeface="Poppins Light"/>
                <a:sym typeface="Poppins Light"/>
              </a:rPr>
              <a:t>Ahmad</a:t>
            </a:r>
          </a:p>
          <a:p>
            <a:pPr algn="ctr">
              <a:lnSpc>
                <a:spcPts val="3799"/>
              </a:lnSpc>
            </a:pPr>
            <a:r>
              <a:rPr lang="en-US" sz="2714" dirty="0" err="1">
                <a:solidFill>
                  <a:schemeClr val="bg1"/>
                </a:solidFill>
                <a:latin typeface="Poppins Light"/>
                <a:ea typeface="Poppins Light"/>
                <a:cs typeface="Poppins Light"/>
                <a:sym typeface="Poppins Light"/>
              </a:rPr>
              <a:t>Adham</a:t>
            </a:r>
            <a:endParaRPr lang="en-US" sz="2714" dirty="0">
              <a:solidFill>
                <a:schemeClr val="bg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-391635" y="1333816"/>
            <a:ext cx="3948234" cy="1724379"/>
          </a:xfrm>
          <a:custGeom>
            <a:avLst/>
            <a:gdLst/>
            <a:ahLst/>
            <a:cxnLst/>
            <a:rect l="l" t="t" r="r" b="b"/>
            <a:pathLst>
              <a:path w="3948234" h="1724379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601689" y="8426785"/>
            <a:ext cx="4729467" cy="4047169"/>
          </a:xfrm>
          <a:custGeom>
            <a:avLst/>
            <a:gdLst/>
            <a:ahLst/>
            <a:cxnLst/>
            <a:rect l="l" t="t" r="r" b="b"/>
            <a:pathLst>
              <a:path w="4729467" h="4047169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794042" y="4090921"/>
            <a:ext cx="8127324" cy="4360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48"/>
              </a:lnSpc>
            </a:pPr>
            <a:r>
              <a:rPr lang="en-US" sz="23677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PROJECT</a:t>
            </a:r>
          </a:p>
          <a:p>
            <a:pPr algn="ctr">
              <a:lnSpc>
                <a:spcPts val="17048"/>
              </a:lnSpc>
            </a:pPr>
            <a:endParaRPr lang="en-US" sz="23677" dirty="0">
              <a:solidFill>
                <a:schemeClr val="bg1"/>
              </a:solidFill>
              <a:latin typeface="Computer Says No"/>
              <a:ea typeface="Computer Says No"/>
              <a:cs typeface="Computer Says No"/>
              <a:sym typeface="Computer Says N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850925" y="3372520"/>
            <a:ext cx="7103952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7"/>
              </a:lnSpc>
            </a:pPr>
            <a:r>
              <a:rPr lang="en-US" sz="7148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TASK #4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9331156" y="1563451"/>
            <a:ext cx="7573219" cy="8296504"/>
          </a:xfrm>
          <a:custGeom>
            <a:avLst/>
            <a:gdLst/>
            <a:ahLst/>
            <a:cxnLst/>
            <a:rect l="l" t="t" r="r" b="b"/>
            <a:pathLst>
              <a:path w="7573219" h="8296504">
                <a:moveTo>
                  <a:pt x="7573219" y="0"/>
                </a:moveTo>
                <a:lnTo>
                  <a:pt x="0" y="0"/>
                </a:lnTo>
                <a:lnTo>
                  <a:pt x="0" y="8296504"/>
                </a:lnTo>
                <a:lnTo>
                  <a:pt x="7573219" y="8296504"/>
                </a:lnTo>
                <a:lnTo>
                  <a:pt x="7573219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76443" y="1649448"/>
            <a:ext cx="12654286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34"/>
              </a:lnSpc>
              <a:spcBef>
                <a:spcPct val="0"/>
              </a:spcBef>
            </a:pPr>
            <a:r>
              <a:rPr lang="en-US" sz="9631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DOES TRAFFIC AFFECT THE FARE?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923708" y="3865420"/>
            <a:ext cx="8063422" cy="4116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3"/>
              </a:lnSpc>
            </a:pPr>
            <a:r>
              <a:rPr lang="en-US" sz="300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differences between "traffic jams" and "smooth traffic flow" are very small.</a:t>
            </a:r>
          </a:p>
          <a:p>
            <a:pPr algn="l">
              <a:lnSpc>
                <a:spcPts val="3729"/>
              </a:lnSpc>
            </a:pPr>
            <a:endParaRPr lang="en-US" sz="3001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l">
              <a:lnSpc>
                <a:spcPts val="4863"/>
              </a:lnSpc>
            </a:pPr>
            <a:r>
              <a:rPr lang="en-US" sz="300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This may indicate that the toll system does not take traffic conditions into account significantly, or that the effect is only apparent in the averages.</a:t>
            </a:r>
          </a:p>
        </p:txBody>
      </p:sp>
      <p:sp>
        <p:nvSpPr>
          <p:cNvPr id="4" name="Freeform 4"/>
          <p:cNvSpPr/>
          <p:nvPr/>
        </p:nvSpPr>
        <p:spPr>
          <a:xfrm>
            <a:off x="107236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723671" y="-35558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825457">
            <a:off x="-1911821" y="9152427"/>
            <a:ext cx="9971383" cy="4202938"/>
          </a:xfrm>
          <a:custGeom>
            <a:avLst/>
            <a:gdLst/>
            <a:ahLst/>
            <a:cxnLst/>
            <a:rect l="l" t="t" r="r" b="b"/>
            <a:pathLst>
              <a:path w="9971383" h="4202938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40414" y="3729636"/>
            <a:ext cx="8903586" cy="5798460"/>
          </a:xfrm>
          <a:custGeom>
            <a:avLst/>
            <a:gdLst/>
            <a:ahLst/>
            <a:cxnLst/>
            <a:rect l="l" t="t" r="r" b="b"/>
            <a:pathLst>
              <a:path w="8903586" h="5798460">
                <a:moveTo>
                  <a:pt x="0" y="0"/>
                </a:moveTo>
                <a:lnTo>
                  <a:pt x="8903586" y="0"/>
                </a:lnTo>
                <a:lnTo>
                  <a:pt x="8903586" y="5798460"/>
                </a:lnTo>
                <a:lnTo>
                  <a:pt x="0" y="5798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620763">
            <a:off x="-429086" y="-676113"/>
            <a:ext cx="8987203" cy="4150026"/>
          </a:xfrm>
          <a:custGeom>
            <a:avLst/>
            <a:gdLst/>
            <a:ahLst/>
            <a:cxnLst/>
            <a:rect l="l" t="t" r="r" b="b"/>
            <a:pathLst>
              <a:path w="8987203" h="4150026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92146" y="1213800"/>
            <a:ext cx="14684628" cy="7859399"/>
          </a:xfrm>
          <a:custGeom>
            <a:avLst/>
            <a:gdLst/>
            <a:ahLst/>
            <a:cxnLst/>
            <a:rect l="l" t="t" r="r" b="b"/>
            <a:pathLst>
              <a:path w="14684628" h="7859399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025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07017" y="7672021"/>
            <a:ext cx="4171532" cy="3569725"/>
          </a:xfrm>
          <a:custGeom>
            <a:avLst/>
            <a:gdLst/>
            <a:ahLst/>
            <a:cxnLst/>
            <a:rect l="l" t="t" r="r" b="b"/>
            <a:pathLst>
              <a:path w="4171532" h="3569725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1901910"/>
            <a:ext cx="17921459" cy="3625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9"/>
              </a:lnSpc>
            </a:pPr>
            <a:r>
              <a:rPr lang="en-US" sz="10415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ARE THERE OUTLIERS ON SHORT TRIPS?</a:t>
            </a:r>
          </a:p>
          <a:p>
            <a:pPr algn="ctr">
              <a:lnSpc>
                <a:spcPts val="4979"/>
              </a:lnSpc>
            </a:pPr>
            <a:r>
              <a:rPr lang="en-US" sz="6916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(E.G., DISTANCE &lt; 2 KM AND FARE &gt; $100)</a:t>
            </a:r>
          </a:p>
          <a:p>
            <a:pPr marL="0" lvl="0" indent="0" algn="ctr">
              <a:lnSpc>
                <a:spcPts val="7499"/>
              </a:lnSpc>
              <a:spcBef>
                <a:spcPct val="0"/>
              </a:spcBef>
            </a:pPr>
            <a:endParaRPr lang="en-US" sz="6916" dirty="0">
              <a:solidFill>
                <a:schemeClr val="bg1"/>
              </a:solidFill>
              <a:latin typeface="Computer Says No"/>
              <a:ea typeface="Computer Says No"/>
              <a:cs typeface="Computer Says No"/>
              <a:sym typeface="Computer Says No"/>
            </a:endParaRPr>
          </a:p>
          <a:p>
            <a:pPr marL="0" lvl="0" indent="0" algn="ctr">
              <a:lnSpc>
                <a:spcPts val="7499"/>
              </a:lnSpc>
              <a:spcBef>
                <a:spcPct val="0"/>
              </a:spcBef>
            </a:pPr>
            <a:endParaRPr lang="en-US" sz="6916" dirty="0">
              <a:solidFill>
                <a:schemeClr val="bg1"/>
              </a:solidFill>
              <a:latin typeface="Computer Says No"/>
              <a:ea typeface="Computer Says No"/>
              <a:cs typeface="Computer Says No"/>
              <a:sym typeface="Computer Says No"/>
            </a:endParaRPr>
          </a:p>
        </p:txBody>
      </p:sp>
      <p:sp>
        <p:nvSpPr>
          <p:cNvPr id="6" name="AutoShape 6"/>
          <p:cNvSpPr/>
          <p:nvPr/>
        </p:nvSpPr>
        <p:spPr>
          <a:xfrm flipV="1">
            <a:off x="3820309" y="8969792"/>
            <a:ext cx="11130264" cy="8435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3941740" y="-4440594"/>
            <a:ext cx="8339294" cy="7136224"/>
          </a:xfrm>
          <a:custGeom>
            <a:avLst/>
            <a:gdLst/>
            <a:ahLst/>
            <a:cxnLst/>
            <a:rect l="l" t="t" r="r" b="b"/>
            <a:pathLst>
              <a:path w="8339294" h="713622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555357" y="4226799"/>
            <a:ext cx="6810745" cy="4733468"/>
          </a:xfrm>
          <a:custGeom>
            <a:avLst/>
            <a:gdLst/>
            <a:ahLst/>
            <a:cxnLst/>
            <a:rect l="l" t="t" r="r" b="b"/>
            <a:pathLst>
              <a:path w="6810745" h="4733468">
                <a:moveTo>
                  <a:pt x="0" y="0"/>
                </a:moveTo>
                <a:lnTo>
                  <a:pt x="6810745" y="0"/>
                </a:lnTo>
                <a:lnTo>
                  <a:pt x="6810745" y="4733468"/>
                </a:lnTo>
                <a:lnTo>
                  <a:pt x="0" y="47334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950717" y="4257922"/>
            <a:ext cx="2965916" cy="6828198"/>
          </a:xfrm>
          <a:custGeom>
            <a:avLst/>
            <a:gdLst/>
            <a:ahLst/>
            <a:cxnLst/>
            <a:rect l="l" t="t" r="r" b="b"/>
            <a:pathLst>
              <a:path w="2965916" h="6828198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742828" y="3421039"/>
            <a:ext cx="10469841" cy="570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2185" lvl="1" indent="-311093" algn="l">
              <a:lnSpc>
                <a:spcPts val="4668"/>
              </a:lnSpc>
              <a:buFont typeface="Arial"/>
              <a:buChar char="•"/>
            </a:pPr>
            <a:r>
              <a:rPr lang="en-US" sz="288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Number of short trips with fare &gt; $100: 56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30357" y="-902150"/>
            <a:ext cx="6173053" cy="2601942"/>
          </a:xfrm>
          <a:custGeom>
            <a:avLst/>
            <a:gdLst/>
            <a:ahLst/>
            <a:cxnLst/>
            <a:rect l="l" t="t" r="r" b="b"/>
            <a:pathLst>
              <a:path w="6173053" h="2601942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315548" y="8986029"/>
            <a:ext cx="6173053" cy="2601942"/>
          </a:xfrm>
          <a:custGeom>
            <a:avLst/>
            <a:gdLst/>
            <a:ahLst/>
            <a:cxnLst/>
            <a:rect l="l" t="t" r="r" b="b"/>
            <a:pathLst>
              <a:path w="6173053" h="2601942">
                <a:moveTo>
                  <a:pt x="0" y="0"/>
                </a:moveTo>
                <a:lnTo>
                  <a:pt x="6173052" y="0"/>
                </a:lnTo>
                <a:lnTo>
                  <a:pt x="6173052" y="2601942"/>
                </a:lnTo>
                <a:lnTo>
                  <a:pt x="0" y="26019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091052">
            <a:off x="-1684467" y="5508041"/>
            <a:ext cx="6638823" cy="5976180"/>
          </a:xfrm>
          <a:custGeom>
            <a:avLst/>
            <a:gdLst/>
            <a:ahLst/>
            <a:cxnLst/>
            <a:rect l="l" t="t" r="r" b="b"/>
            <a:pathLst>
              <a:path w="6638823" h="5976180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091052">
            <a:off x="13048963" y="-5984494"/>
            <a:ext cx="11291757" cy="10164688"/>
          </a:xfrm>
          <a:custGeom>
            <a:avLst/>
            <a:gdLst/>
            <a:ahLst/>
            <a:cxnLst/>
            <a:rect l="l" t="t" r="r" b="b"/>
            <a:pathLst>
              <a:path w="11291757" h="10164688">
                <a:moveTo>
                  <a:pt x="0" y="0"/>
                </a:moveTo>
                <a:lnTo>
                  <a:pt x="11291757" y="0"/>
                </a:lnTo>
                <a:lnTo>
                  <a:pt x="11291757" y="10164687"/>
                </a:lnTo>
                <a:lnTo>
                  <a:pt x="0" y="101646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0" y="-173196"/>
            <a:ext cx="5053592" cy="3745975"/>
          </a:xfrm>
          <a:custGeom>
            <a:avLst/>
            <a:gdLst/>
            <a:ahLst/>
            <a:cxnLst/>
            <a:rect l="l" t="t" r="r" b="b"/>
            <a:pathLst>
              <a:path w="5053592" h="3745975">
                <a:moveTo>
                  <a:pt x="5053592" y="0"/>
                </a:moveTo>
                <a:lnTo>
                  <a:pt x="0" y="0"/>
                </a:lnTo>
                <a:lnTo>
                  <a:pt x="0" y="3745975"/>
                </a:lnTo>
                <a:lnTo>
                  <a:pt x="5053592" y="3745975"/>
                </a:lnTo>
                <a:lnTo>
                  <a:pt x="5053592" y="0"/>
                </a:lnTo>
                <a:close/>
              </a:path>
            </a:pathLst>
          </a:custGeom>
          <a:blipFill>
            <a:blip r:embed="rId4">
              <a:alphaModFix amt="75000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4402" y="3757063"/>
            <a:ext cx="11266505" cy="5126331"/>
          </a:xfrm>
          <a:custGeom>
            <a:avLst/>
            <a:gdLst/>
            <a:ahLst/>
            <a:cxnLst/>
            <a:rect l="l" t="t" r="r" b="b"/>
            <a:pathLst>
              <a:path w="11266505" h="5126331">
                <a:moveTo>
                  <a:pt x="0" y="0"/>
                </a:moveTo>
                <a:lnTo>
                  <a:pt x="11266505" y="0"/>
                </a:lnTo>
                <a:lnTo>
                  <a:pt x="11266505" y="5126332"/>
                </a:lnTo>
                <a:lnTo>
                  <a:pt x="0" y="51263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12959" y="836971"/>
            <a:ext cx="16902612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6"/>
              </a:lnSpc>
            </a:pPr>
            <a:r>
              <a:rPr lang="en-US" sz="10008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ARE THERE OUTLIERS ON SHORT TRIPS?</a:t>
            </a:r>
          </a:p>
          <a:p>
            <a:pPr marL="0" lvl="0" indent="0" algn="ctr">
              <a:lnSpc>
                <a:spcPts val="5190"/>
              </a:lnSpc>
              <a:spcBef>
                <a:spcPct val="0"/>
              </a:spcBef>
            </a:pPr>
            <a:r>
              <a:rPr lang="en-US" sz="7209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(E.G., DISTANCE &lt; 2 KM AND FARE &gt; $100)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310907" y="2877068"/>
            <a:ext cx="6487798" cy="6791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9"/>
              </a:lnSpc>
            </a:pPr>
            <a:r>
              <a:rPr lang="en-US" sz="19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The average fare is similar across "sunny," "rainy," "stormy," and "windy" weather.</a:t>
            </a:r>
          </a:p>
          <a:p>
            <a:pPr algn="ctr">
              <a:lnSpc>
                <a:spcPts val="3189"/>
              </a:lnSpc>
            </a:pPr>
            <a:endParaRPr lang="en-US" sz="1969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ctr">
              <a:lnSpc>
                <a:spcPts val="3189"/>
              </a:lnSpc>
            </a:pPr>
            <a:r>
              <a:rPr lang="en-US" sz="19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nreasonable Pricing for Near-Zero Distances</a:t>
            </a:r>
          </a:p>
          <a:p>
            <a:pPr algn="ctr">
              <a:lnSpc>
                <a:spcPts val="3189"/>
              </a:lnSpc>
            </a:pPr>
            <a:r>
              <a:rPr lang="en-US" sz="19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Fares between $400–$450 for trips under 0.01 km are nearly impossible — likely due to data entry errors, fraud, or synthetic data.</a:t>
            </a:r>
          </a:p>
          <a:p>
            <a:pPr algn="ctr">
              <a:lnSpc>
                <a:spcPts val="3189"/>
              </a:lnSpc>
            </a:pPr>
            <a:r>
              <a:rPr lang="en-US" sz="19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🧩 2. Time Pattern?</a:t>
            </a:r>
          </a:p>
          <a:p>
            <a:pPr algn="ctr">
              <a:lnSpc>
                <a:spcPts val="3189"/>
              </a:lnSpc>
            </a:pPr>
            <a:r>
              <a:rPr lang="en-US" sz="19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Most of these trips occurred in the afternoon to evening period.</a:t>
            </a:r>
          </a:p>
          <a:p>
            <a:pPr algn="ctr">
              <a:lnSpc>
                <a:spcPts val="3189"/>
              </a:lnSpc>
            </a:pPr>
            <a:r>
              <a:rPr lang="en-US" sz="19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However, the distribution is not strong enough to conclude a consistent peak-time pattern.</a:t>
            </a:r>
          </a:p>
          <a:p>
            <a:pPr algn="ctr">
              <a:lnSpc>
                <a:spcPts val="3189"/>
              </a:lnSpc>
            </a:pPr>
            <a:r>
              <a:rPr lang="en-US" sz="19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🧩 3. Passenger Count</a:t>
            </a:r>
          </a:p>
          <a:p>
            <a:pPr algn="ctr">
              <a:lnSpc>
                <a:spcPts val="3189"/>
              </a:lnSpc>
            </a:pPr>
            <a:r>
              <a:rPr lang="en-US" sz="19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About 93% of these trips had only one passenger.</a:t>
            </a:r>
          </a:p>
          <a:p>
            <a:pPr algn="ctr">
              <a:lnSpc>
                <a:spcPts val="3189"/>
              </a:lnSpc>
            </a:pPr>
            <a:r>
              <a:rPr lang="en-US" sz="19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There is no logical explanation for such high fares in single-passenger short-distance rides.</a:t>
            </a:r>
          </a:p>
          <a:p>
            <a:pPr algn="ctr">
              <a:lnSpc>
                <a:spcPts val="3189"/>
              </a:lnSpc>
            </a:pPr>
            <a:endParaRPr lang="en-US" sz="1969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30357" y="-902150"/>
            <a:ext cx="6173053" cy="2601942"/>
          </a:xfrm>
          <a:custGeom>
            <a:avLst/>
            <a:gdLst/>
            <a:ahLst/>
            <a:cxnLst/>
            <a:rect l="l" t="t" r="r" b="b"/>
            <a:pathLst>
              <a:path w="6173053" h="2601942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315548" y="8986029"/>
            <a:ext cx="6173053" cy="2601942"/>
          </a:xfrm>
          <a:custGeom>
            <a:avLst/>
            <a:gdLst/>
            <a:ahLst/>
            <a:cxnLst/>
            <a:rect l="l" t="t" r="r" b="b"/>
            <a:pathLst>
              <a:path w="6173053" h="2601942">
                <a:moveTo>
                  <a:pt x="0" y="0"/>
                </a:moveTo>
                <a:lnTo>
                  <a:pt x="6173052" y="0"/>
                </a:lnTo>
                <a:lnTo>
                  <a:pt x="6173052" y="2601942"/>
                </a:lnTo>
                <a:lnTo>
                  <a:pt x="0" y="26019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091052">
            <a:off x="-1684467" y="5508041"/>
            <a:ext cx="6638823" cy="5976180"/>
          </a:xfrm>
          <a:custGeom>
            <a:avLst/>
            <a:gdLst/>
            <a:ahLst/>
            <a:cxnLst/>
            <a:rect l="l" t="t" r="r" b="b"/>
            <a:pathLst>
              <a:path w="6638823" h="5976180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12959" y="836971"/>
            <a:ext cx="16902612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6"/>
              </a:lnSpc>
            </a:pPr>
            <a:r>
              <a:rPr lang="en-US" sz="10008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Key Insights</a:t>
            </a:r>
            <a:endParaRPr lang="en-US" sz="7209" dirty="0">
              <a:solidFill>
                <a:schemeClr val="bg1"/>
              </a:solidFill>
              <a:latin typeface="Computer Says No"/>
              <a:ea typeface="Computer Says No"/>
              <a:cs typeface="Computer Says No"/>
              <a:sym typeface="Computer Says N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14400" y="3003285"/>
            <a:ext cx="16902612" cy="4739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✅ </a:t>
            </a:r>
            <a:r>
              <a:rPr lang="en-US" sz="2800" b="1" dirty="0">
                <a:solidFill>
                  <a:schemeClr val="bg1"/>
                </a:solidFill>
              </a:rPr>
              <a:t>Distance is the most significant factor affecting fare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A clear upward trend shows that as distance increases, fare increases — this was confirmed using both feature importance and direct fare-distance visualizations.</a:t>
            </a:r>
          </a:p>
          <a:p>
            <a:r>
              <a:rPr lang="en-US" sz="2800" dirty="0">
                <a:solidFill>
                  <a:schemeClr val="bg1"/>
                </a:solidFill>
              </a:rPr>
              <a:t>⏰ </a:t>
            </a:r>
            <a:r>
              <a:rPr lang="en-US" sz="2800" b="1" dirty="0">
                <a:solidFill>
                  <a:schemeClr val="bg1"/>
                </a:solidFill>
              </a:rPr>
              <a:t>Time of day has a minor effect on fare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Slight increases in early morning and afternoon hours, likely due to higher demand or traffic flow.</a:t>
            </a:r>
          </a:p>
          <a:p>
            <a:r>
              <a:rPr lang="en-US" sz="2800" dirty="0">
                <a:solidFill>
                  <a:schemeClr val="bg1"/>
                </a:solidFill>
              </a:rPr>
              <a:t>☁️ </a:t>
            </a:r>
            <a:r>
              <a:rPr lang="en-US" sz="2800" b="1" dirty="0">
                <a:solidFill>
                  <a:schemeClr val="bg1"/>
                </a:solidFill>
              </a:rPr>
              <a:t>Weather, traffic, and car condition do not meaningfully impact fare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Average fares remain consistent across stormy, sunny, and windy weather, and across traffic or car quality.</a:t>
            </a:r>
          </a:p>
          <a:p>
            <a:r>
              <a:rPr lang="en-US" sz="2800" dirty="0">
                <a:solidFill>
                  <a:schemeClr val="bg1"/>
                </a:solidFill>
              </a:rPr>
              <a:t>👥 </a:t>
            </a:r>
            <a:r>
              <a:rPr lang="en-US" sz="2800" b="1" dirty="0">
                <a:solidFill>
                  <a:schemeClr val="bg1"/>
                </a:solidFill>
              </a:rPr>
              <a:t>Number of passengers has little influence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Whether 1 or 6 passengers, fare remains fairly stable, suggesting it's not tied to group size.</a:t>
            </a:r>
          </a:p>
          <a:p>
            <a:r>
              <a:rPr lang="en-US" sz="2800" dirty="0">
                <a:solidFill>
                  <a:schemeClr val="bg1"/>
                </a:solidFill>
              </a:rPr>
              <a:t>🚨 </a:t>
            </a:r>
            <a:r>
              <a:rPr lang="en-US" sz="2800" b="1" dirty="0">
                <a:solidFill>
                  <a:schemeClr val="bg1"/>
                </a:solidFill>
              </a:rPr>
              <a:t>Data outliers exist</a:t>
            </a:r>
            <a:r>
              <a:rPr lang="en-US" sz="2800" dirty="0">
                <a:solidFill>
                  <a:schemeClr val="bg1"/>
                </a:solidFill>
              </a:rPr>
              <a:t> — especially high fares for very short distances.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Trips under 2 km with fares over $100 likely indicate errors or synthetic data.</a:t>
            </a: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F5513757-F98D-49AB-A88D-265F79915B24}"/>
              </a:ext>
            </a:extLst>
          </p:cNvPr>
          <p:cNvSpPr/>
          <p:nvPr/>
        </p:nvSpPr>
        <p:spPr>
          <a:xfrm>
            <a:off x="14135996" y="-2163135"/>
            <a:ext cx="6613789" cy="5640759"/>
          </a:xfrm>
          <a:custGeom>
            <a:avLst/>
            <a:gdLst/>
            <a:ahLst/>
            <a:cxnLst/>
            <a:rect l="l" t="t" r="r" b="b"/>
            <a:pathLst>
              <a:path w="6613789" h="564075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706702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30357" y="-902150"/>
            <a:ext cx="6173053" cy="2601942"/>
          </a:xfrm>
          <a:custGeom>
            <a:avLst/>
            <a:gdLst/>
            <a:ahLst/>
            <a:cxnLst/>
            <a:rect l="l" t="t" r="r" b="b"/>
            <a:pathLst>
              <a:path w="6173053" h="2601942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315548" y="8986029"/>
            <a:ext cx="6173053" cy="2601942"/>
          </a:xfrm>
          <a:custGeom>
            <a:avLst/>
            <a:gdLst/>
            <a:ahLst/>
            <a:cxnLst/>
            <a:rect l="l" t="t" r="r" b="b"/>
            <a:pathLst>
              <a:path w="6173053" h="2601942">
                <a:moveTo>
                  <a:pt x="0" y="0"/>
                </a:moveTo>
                <a:lnTo>
                  <a:pt x="6173052" y="0"/>
                </a:lnTo>
                <a:lnTo>
                  <a:pt x="6173052" y="2601942"/>
                </a:lnTo>
                <a:lnTo>
                  <a:pt x="0" y="26019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091052">
            <a:off x="-2309887" y="5394054"/>
            <a:ext cx="6638823" cy="5976180"/>
          </a:xfrm>
          <a:custGeom>
            <a:avLst/>
            <a:gdLst/>
            <a:ahLst/>
            <a:cxnLst/>
            <a:rect l="l" t="t" r="r" b="b"/>
            <a:pathLst>
              <a:path w="6638823" h="5976180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091052">
            <a:off x="13048963" y="-5984494"/>
            <a:ext cx="11291757" cy="10164688"/>
          </a:xfrm>
          <a:custGeom>
            <a:avLst/>
            <a:gdLst/>
            <a:ahLst/>
            <a:cxnLst/>
            <a:rect l="l" t="t" r="r" b="b"/>
            <a:pathLst>
              <a:path w="11291757" h="10164688">
                <a:moveTo>
                  <a:pt x="0" y="0"/>
                </a:moveTo>
                <a:lnTo>
                  <a:pt x="11291757" y="0"/>
                </a:lnTo>
                <a:lnTo>
                  <a:pt x="11291757" y="10164687"/>
                </a:lnTo>
                <a:lnTo>
                  <a:pt x="0" y="101646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12959" y="836971"/>
            <a:ext cx="16902612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6"/>
              </a:lnSpc>
            </a:pPr>
            <a:r>
              <a:rPr lang="en-US" sz="10008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Summary</a:t>
            </a:r>
            <a:endParaRPr lang="en-US" sz="7209" dirty="0">
              <a:solidFill>
                <a:schemeClr val="bg1"/>
              </a:solidFill>
              <a:latin typeface="Computer Says No"/>
              <a:ea typeface="Computer Says No"/>
              <a:cs typeface="Computer Says No"/>
              <a:sym typeface="Computer Says N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0890" y="3162300"/>
            <a:ext cx="10722583" cy="49859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Most Affecting Feature: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➤ </a:t>
            </a:r>
            <a:r>
              <a:rPr lang="en-US" sz="3600" b="1" dirty="0">
                <a:solidFill>
                  <a:schemeClr val="bg1"/>
                </a:solidFill>
              </a:rPr>
              <a:t>Distance</a:t>
            </a:r>
            <a:r>
              <a:rPr lang="en-US" sz="3600" dirty="0">
                <a:solidFill>
                  <a:schemeClr val="bg1"/>
                </a:solidFill>
              </a:rPr>
              <a:t> has the clearest and most consistent positive correlation with fare.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chemeClr val="bg1"/>
                </a:solidFill>
              </a:rPr>
              <a:t>Less Impactful or Neutral Factors: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• Time of day (minor impact)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• Day of week (minimal difference)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• Number of passengers (slight fluctuations)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• Weather, car condition, and traffic (negligible effect)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13DE2E-3BE1-448E-92C5-02DB21FC5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465" y="3304839"/>
            <a:ext cx="7208645" cy="537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201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764344" y="5958420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5802444" y="-2572817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8377897" y="-5779144"/>
            <a:ext cx="14635371" cy="12033527"/>
          </a:xfrm>
          <a:custGeom>
            <a:avLst/>
            <a:gdLst/>
            <a:ahLst/>
            <a:cxnLst/>
            <a:rect l="l" t="t" r="r" b="b"/>
            <a:pathLst>
              <a:path w="14635371" h="12033527">
                <a:moveTo>
                  <a:pt x="0" y="0"/>
                </a:moveTo>
                <a:lnTo>
                  <a:pt x="14635371" y="0"/>
                </a:lnTo>
                <a:lnTo>
                  <a:pt x="14635371" y="12033528"/>
                </a:lnTo>
                <a:lnTo>
                  <a:pt x="0" y="120335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995996" y="550773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19702" y="2582224"/>
            <a:ext cx="7747874" cy="2963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366"/>
              </a:lnSpc>
            </a:pPr>
            <a:r>
              <a:rPr lang="en-US" sz="18833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THANK YOU!</a:t>
            </a:r>
          </a:p>
        </p:txBody>
      </p:sp>
      <p:sp>
        <p:nvSpPr>
          <p:cNvPr id="7" name="Freeform 7"/>
          <p:cNvSpPr/>
          <p:nvPr/>
        </p:nvSpPr>
        <p:spPr>
          <a:xfrm>
            <a:off x="-1995996" y="7317810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771515" y="-3149182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706557">
            <a:off x="13859100" y="1432047"/>
            <a:ext cx="4433872" cy="4665492"/>
          </a:xfrm>
          <a:custGeom>
            <a:avLst/>
            <a:gdLst/>
            <a:ahLst/>
            <a:cxnLst/>
            <a:rect l="l" t="t" r="r" b="b"/>
            <a:pathLst>
              <a:path w="4433872" h="4665492">
                <a:moveTo>
                  <a:pt x="0" y="0"/>
                </a:moveTo>
                <a:lnTo>
                  <a:pt x="4433873" y="0"/>
                </a:lnTo>
                <a:lnTo>
                  <a:pt x="4433873" y="4665493"/>
                </a:lnTo>
                <a:lnTo>
                  <a:pt x="0" y="46654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377897" y="2433562"/>
            <a:ext cx="8117004" cy="7049716"/>
          </a:xfrm>
          <a:custGeom>
            <a:avLst/>
            <a:gdLst/>
            <a:ahLst/>
            <a:cxnLst/>
            <a:rect l="l" t="t" r="r" b="b"/>
            <a:pathLst>
              <a:path w="8117004" h="7049716">
                <a:moveTo>
                  <a:pt x="0" y="0"/>
                </a:moveTo>
                <a:lnTo>
                  <a:pt x="8117004" y="0"/>
                </a:lnTo>
                <a:lnTo>
                  <a:pt x="8117004" y="7049716"/>
                </a:lnTo>
                <a:lnTo>
                  <a:pt x="0" y="70497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flipH="1" flipV="1">
            <a:off x="17830800" y="2933700"/>
            <a:ext cx="0" cy="578647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6467351" y="949019"/>
            <a:ext cx="5353298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83"/>
              </a:lnSpc>
              <a:spcBef>
                <a:spcPct val="0"/>
              </a:spcBef>
            </a:pPr>
            <a:r>
              <a:rPr lang="en-US" sz="11922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Objective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9200" y="3270328"/>
            <a:ext cx="16385357" cy="5539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The objective of this project is to </a:t>
            </a:r>
            <a:r>
              <a:rPr lang="en-US" sz="3600" b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analyze factors affecting taxi fare amounts</a:t>
            </a:r>
            <a:r>
              <a:rPr lang="en-US" sz="3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using real-world trip data.</a:t>
            </a:r>
          </a:p>
          <a:p>
            <a:r>
              <a:rPr lang="en-US" sz="3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Through </a:t>
            </a:r>
            <a:r>
              <a:rPr lang="en-US" sz="3600" b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exploratory data analysis (EDA)</a:t>
            </a:r>
            <a:r>
              <a:rPr lang="en-US" sz="3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we aim to:</a:t>
            </a:r>
          </a:p>
          <a:p>
            <a:endParaRPr lang="en-US" sz="360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Identify the </a:t>
            </a:r>
            <a:r>
              <a:rPr lang="en-US" sz="3600" b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most influential features</a:t>
            </a:r>
            <a:r>
              <a:rPr lang="en-US" sz="3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affecting fare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Understand how variables like </a:t>
            </a:r>
            <a:r>
              <a:rPr lang="en-US" sz="3600" b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distance, time, passenger count, and weather</a:t>
            </a:r>
            <a:r>
              <a:rPr lang="en-US" sz="3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relate to pricing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Detect any </a:t>
            </a:r>
            <a:r>
              <a:rPr lang="en-US" sz="3600" b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data inconsistencies or outliers</a:t>
            </a:r>
            <a:endParaRPr lang="en-US" sz="360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Provide actionable insights for </a:t>
            </a:r>
            <a:r>
              <a:rPr lang="en-US" sz="3600" b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pricing models</a:t>
            </a:r>
            <a:r>
              <a:rPr lang="en-US" sz="3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en-US" sz="3600" b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fraud detection</a:t>
            </a:r>
            <a:r>
              <a:rPr lang="en-US" sz="3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and </a:t>
            </a:r>
            <a:r>
              <a:rPr lang="en-US" sz="3600" b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customer experience</a:t>
            </a:r>
            <a:endParaRPr lang="en-US" sz="360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C010593A-01BB-4DF8-95C0-9D8671E372CA}"/>
              </a:ext>
            </a:extLst>
          </p:cNvPr>
          <p:cNvSpPr/>
          <p:nvPr/>
        </p:nvSpPr>
        <p:spPr>
          <a:xfrm flipH="1" flipV="1">
            <a:off x="457200" y="3066850"/>
            <a:ext cx="0" cy="578647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96678" y="1266825"/>
            <a:ext cx="5726139" cy="2500874"/>
          </a:xfrm>
          <a:custGeom>
            <a:avLst/>
            <a:gdLst/>
            <a:ahLst/>
            <a:cxnLst/>
            <a:rect l="l" t="t" r="r" b="b"/>
            <a:pathLst>
              <a:path w="5726139" h="2500874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H="1" flipV="1">
            <a:off x="17604557" y="1340962"/>
            <a:ext cx="0" cy="578647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28700" y="4234201"/>
            <a:ext cx="10448861" cy="5285295"/>
            <a:chOff x="0" y="0"/>
            <a:chExt cx="13931814" cy="7047061"/>
          </a:xfrm>
        </p:grpSpPr>
        <p:sp>
          <p:nvSpPr>
            <p:cNvPr id="5" name="AutoShape 5"/>
            <p:cNvSpPr/>
            <p:nvPr/>
          </p:nvSpPr>
          <p:spPr>
            <a:xfrm flipV="1">
              <a:off x="26816" y="0"/>
              <a:ext cx="0" cy="7047061"/>
            </a:xfrm>
            <a:prstGeom prst="line">
              <a:avLst/>
            </a:prstGeom>
            <a:ln w="53631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0" y="7020245"/>
              <a:ext cx="13931814" cy="0"/>
            </a:xfrm>
            <a:prstGeom prst="line">
              <a:avLst/>
            </a:prstGeom>
            <a:ln w="53631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Freeform 7"/>
          <p:cNvSpPr/>
          <p:nvPr/>
        </p:nvSpPr>
        <p:spPr>
          <a:xfrm>
            <a:off x="11639486" y="5984160"/>
            <a:ext cx="6819964" cy="5836080"/>
          </a:xfrm>
          <a:custGeom>
            <a:avLst/>
            <a:gdLst/>
            <a:ahLst/>
            <a:cxnLst/>
            <a:rect l="l" t="t" r="r" b="b"/>
            <a:pathLst>
              <a:path w="6819964" h="5836080">
                <a:moveTo>
                  <a:pt x="0" y="0"/>
                </a:moveTo>
                <a:lnTo>
                  <a:pt x="6819964" y="0"/>
                </a:lnTo>
                <a:lnTo>
                  <a:pt x="6819964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467351" y="949019"/>
            <a:ext cx="5353298" cy="2205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83"/>
              </a:lnSpc>
              <a:spcBef>
                <a:spcPct val="0"/>
              </a:spcBef>
            </a:pPr>
            <a:r>
              <a:rPr lang="en-US" sz="11922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DATA OVERVIEW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0150" y="3958207"/>
            <a:ext cx="16385357" cy="5980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There are 5 rows with missing values in the following columns: bearing, distance, nyc_dist, sol_dist, lga_dist, ewr_dist, jfk_dist, dropoff_longitude, dropoff_latitude.</a:t>
            </a:r>
          </a:p>
          <a:p>
            <a:pPr algn="l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All of these columns are related to location and distance → so most likely 5 trips missing coordinates or distance calculations.</a:t>
            </a:r>
          </a:p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Number of negative values in fare_amount: 21</a:t>
            </a:r>
          </a:p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Number of trips with a distance of 0: 14250 Project Scope</a:t>
            </a:r>
          </a:p>
          <a:p>
            <a:pPr algn="l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✔️ Removing all trips with distance = 0 is a very good decision.</a:t>
            </a:r>
          </a:p>
          <a:p>
            <a:pPr algn="l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Why?</a:t>
            </a:r>
          </a:p>
          <a:p>
            <a:pPr algn="l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Price is not actually related to actual distance.</a:t>
            </a:r>
          </a:p>
          <a:p>
            <a:pPr algn="l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It incorrectly affects models and correlations.</a:t>
            </a:r>
          </a:p>
          <a:p>
            <a:pPr algn="l">
              <a:lnSpc>
                <a:spcPts val="4284"/>
              </a:lnSpc>
            </a:pPr>
            <a:endParaRPr lang="en-US" sz="306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233047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09100" y="0"/>
            <a:ext cx="3526141" cy="2843662"/>
          </a:xfrm>
          <a:custGeom>
            <a:avLst/>
            <a:gdLst/>
            <a:ahLst/>
            <a:cxnLst/>
            <a:rect l="l" t="t" r="r" b="b"/>
            <a:pathLst>
              <a:path w="3526141" h="2843662">
                <a:moveTo>
                  <a:pt x="0" y="0"/>
                </a:moveTo>
                <a:lnTo>
                  <a:pt x="3526140" y="0"/>
                </a:lnTo>
                <a:lnTo>
                  <a:pt x="3526140" y="2843662"/>
                </a:lnTo>
                <a:lnTo>
                  <a:pt x="0" y="28436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340025" y="8401733"/>
            <a:ext cx="692074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9144000" y="3286610"/>
            <a:ext cx="8986221" cy="5784880"/>
          </a:xfrm>
          <a:custGeom>
            <a:avLst/>
            <a:gdLst/>
            <a:ahLst/>
            <a:cxnLst/>
            <a:rect l="l" t="t" r="r" b="b"/>
            <a:pathLst>
              <a:path w="8986221" h="5784880">
                <a:moveTo>
                  <a:pt x="0" y="0"/>
                </a:moveTo>
                <a:lnTo>
                  <a:pt x="8986221" y="0"/>
                </a:lnTo>
                <a:lnTo>
                  <a:pt x="8986221" y="5784880"/>
                </a:lnTo>
                <a:lnTo>
                  <a:pt x="0" y="5784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955396" y="1126832"/>
            <a:ext cx="12588939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6"/>
              </a:lnSpc>
            </a:pPr>
            <a:r>
              <a:rPr lang="en-US" sz="10898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DOES THE FARE INCREASE</a:t>
            </a:r>
          </a:p>
          <a:p>
            <a:pPr marL="0" lvl="0" indent="0" algn="ctr">
              <a:lnSpc>
                <a:spcPts val="7846"/>
              </a:lnSpc>
              <a:spcBef>
                <a:spcPct val="0"/>
              </a:spcBef>
            </a:pPr>
            <a:r>
              <a:rPr lang="en-US" sz="10898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 WITH DISTANCE?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0025" y="5057775"/>
            <a:ext cx="8453441" cy="2252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3"/>
              </a:lnSpc>
            </a:pPr>
            <a:r>
              <a:rPr lang="en-US" sz="3188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There is a direct relationship between distance and fare, meaning the greater the distance, the greater the fare, and this is very logical.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35996" y="7703983"/>
            <a:ext cx="3882622" cy="3108635"/>
          </a:xfrm>
          <a:custGeom>
            <a:avLst/>
            <a:gdLst/>
            <a:ahLst/>
            <a:cxnLst/>
            <a:rect l="l" t="t" r="r" b="b"/>
            <a:pathLst>
              <a:path w="3882622" h="3108635">
                <a:moveTo>
                  <a:pt x="0" y="0"/>
                </a:moveTo>
                <a:lnTo>
                  <a:pt x="3882622" y="0"/>
                </a:lnTo>
                <a:lnTo>
                  <a:pt x="3882622" y="3108634"/>
                </a:lnTo>
                <a:lnTo>
                  <a:pt x="0" y="3108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4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35996" y="-2163135"/>
            <a:ext cx="6613789" cy="5640759"/>
          </a:xfrm>
          <a:custGeom>
            <a:avLst/>
            <a:gdLst/>
            <a:ahLst/>
            <a:cxnLst/>
            <a:rect l="l" t="t" r="r" b="b"/>
            <a:pathLst>
              <a:path w="6613789" h="564075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9050" y="3170678"/>
            <a:ext cx="8719552" cy="5678608"/>
          </a:xfrm>
          <a:custGeom>
            <a:avLst/>
            <a:gdLst/>
            <a:ahLst/>
            <a:cxnLst/>
            <a:rect l="l" t="t" r="r" b="b"/>
            <a:pathLst>
              <a:path w="8719552" h="5678608">
                <a:moveTo>
                  <a:pt x="0" y="0"/>
                </a:moveTo>
                <a:lnTo>
                  <a:pt x="8719552" y="0"/>
                </a:lnTo>
                <a:lnTo>
                  <a:pt x="8719552" y="5678609"/>
                </a:lnTo>
                <a:lnTo>
                  <a:pt x="0" y="56786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09650" y="477289"/>
            <a:ext cx="13194895" cy="2577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6724"/>
              </a:lnSpc>
              <a:spcBef>
                <a:spcPct val="0"/>
              </a:spcBef>
            </a:pPr>
            <a:r>
              <a:rPr lang="en-US" sz="9339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HOW DOES THE AVERAGE FARE CHANGE DEPENDING ON THE NUMBER OF PASSENGERS?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034798" y="3027803"/>
            <a:ext cx="8983820" cy="598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1"/>
              </a:lnSpc>
            </a:pPr>
            <a:r>
              <a:rPr lang="en-US" sz="29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Most trips have one or two passengers, and the average fare is between $11 and $12.</a:t>
            </a:r>
          </a:p>
          <a:p>
            <a:pPr algn="l">
              <a:lnSpc>
                <a:spcPts val="4781"/>
              </a:lnSpc>
            </a:pPr>
            <a:endParaRPr lang="en-US" sz="2951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l">
              <a:lnSpc>
                <a:spcPts val="4781"/>
              </a:lnSpc>
            </a:pPr>
            <a:r>
              <a:rPr lang="en-US" sz="29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Passengers with zero passengers (possibly unclear data or empty trips?) have a lower average.</a:t>
            </a:r>
          </a:p>
          <a:p>
            <a:pPr algn="l">
              <a:lnSpc>
                <a:spcPts val="4781"/>
              </a:lnSpc>
            </a:pPr>
            <a:endParaRPr lang="en-US" sz="2951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l">
              <a:lnSpc>
                <a:spcPts val="4781"/>
              </a:lnSpc>
            </a:pPr>
            <a:r>
              <a:rPr lang="en-US" sz="29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There isn't much difference between the number of passengers from one to six, with slight fluctuations.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811039" y="463618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542025" y="3531890"/>
            <a:ext cx="8903586" cy="5798460"/>
          </a:xfrm>
          <a:custGeom>
            <a:avLst/>
            <a:gdLst/>
            <a:ahLst/>
            <a:cxnLst/>
            <a:rect l="l" t="t" r="r" b="b"/>
            <a:pathLst>
              <a:path w="8903586" h="5798460">
                <a:moveTo>
                  <a:pt x="0" y="0"/>
                </a:moveTo>
                <a:lnTo>
                  <a:pt x="8903586" y="0"/>
                </a:lnTo>
                <a:lnTo>
                  <a:pt x="8903586" y="5798460"/>
                </a:lnTo>
                <a:lnTo>
                  <a:pt x="0" y="5798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036448" y="1413738"/>
            <a:ext cx="12215103" cy="197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HOW DOES THE AVERAGE FARE CHANGE BY HOUR OF THE DAY?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60555" y="3832744"/>
            <a:ext cx="5074758" cy="505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7"/>
              </a:lnSpc>
            </a:pPr>
            <a:r>
              <a:rPr lang="en-US" sz="27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There is a noticeable increase in the early morning (4-6 AM) and a slight increase in the afternoon (13-16 AM).</a:t>
            </a:r>
          </a:p>
          <a:p>
            <a:pPr algn="ctr">
              <a:lnSpc>
                <a:spcPts val="4457"/>
              </a:lnSpc>
            </a:pPr>
            <a:endParaRPr lang="en-US" sz="2751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ctr">
              <a:lnSpc>
                <a:spcPts val="4457"/>
              </a:lnSpc>
            </a:pPr>
            <a:r>
              <a:rPr lang="en-US" sz="27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This can be attributed to increased demand or certain traffic conditions.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1226553" y="5466039"/>
            <a:ext cx="11690821" cy="5377778"/>
          </a:xfrm>
          <a:custGeom>
            <a:avLst/>
            <a:gdLst/>
            <a:ahLst/>
            <a:cxnLst/>
            <a:rect l="l" t="t" r="r" b="b"/>
            <a:pathLst>
              <a:path w="11690821" h="5377778">
                <a:moveTo>
                  <a:pt x="0" y="0"/>
                </a:moveTo>
                <a:lnTo>
                  <a:pt x="11690822" y="0"/>
                </a:lnTo>
                <a:lnTo>
                  <a:pt x="11690822" y="5377778"/>
                </a:lnTo>
                <a:lnTo>
                  <a:pt x="0" y="5377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40066" y="-360334"/>
            <a:ext cx="4817598" cy="4184142"/>
          </a:xfrm>
          <a:custGeom>
            <a:avLst/>
            <a:gdLst/>
            <a:ahLst/>
            <a:cxnLst/>
            <a:rect l="l" t="t" r="r" b="b"/>
            <a:pathLst>
              <a:path w="4817598" h="4184142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914841" y="-1784862"/>
            <a:ext cx="5101092" cy="4365182"/>
          </a:xfrm>
          <a:custGeom>
            <a:avLst/>
            <a:gdLst/>
            <a:ahLst/>
            <a:cxnLst/>
            <a:rect l="l" t="t" r="r" b="b"/>
            <a:pathLst>
              <a:path w="5101092" h="436518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601849" y="7100342"/>
            <a:ext cx="11495135" cy="4845199"/>
          </a:xfrm>
          <a:custGeom>
            <a:avLst/>
            <a:gdLst/>
            <a:ahLst/>
            <a:cxnLst/>
            <a:rect l="l" t="t" r="r" b="b"/>
            <a:pathLst>
              <a:path w="11495135" h="4845199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72226">
            <a:off x="-769537" y="6074699"/>
            <a:ext cx="2810484" cy="6367201"/>
          </a:xfrm>
          <a:custGeom>
            <a:avLst/>
            <a:gdLst/>
            <a:ahLst/>
            <a:cxnLst/>
            <a:rect l="l" t="t" r="r" b="b"/>
            <a:pathLst>
              <a:path w="2810484" h="6367201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888123" y="2580319"/>
            <a:ext cx="1461470" cy="1849961"/>
          </a:xfrm>
          <a:custGeom>
            <a:avLst/>
            <a:gdLst/>
            <a:ahLst/>
            <a:cxnLst/>
            <a:rect l="l" t="t" r="r" b="b"/>
            <a:pathLst>
              <a:path w="1461470" h="1849961">
                <a:moveTo>
                  <a:pt x="0" y="0"/>
                </a:moveTo>
                <a:lnTo>
                  <a:pt x="1461470" y="0"/>
                </a:lnTo>
                <a:lnTo>
                  <a:pt x="1461470" y="1849962"/>
                </a:lnTo>
                <a:lnTo>
                  <a:pt x="0" y="18499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942019" y="3320149"/>
            <a:ext cx="9654152" cy="6202793"/>
          </a:xfrm>
          <a:custGeom>
            <a:avLst/>
            <a:gdLst/>
            <a:ahLst/>
            <a:cxnLst/>
            <a:rect l="l" t="t" r="r" b="b"/>
            <a:pathLst>
              <a:path w="9654152" h="6202793">
                <a:moveTo>
                  <a:pt x="0" y="0"/>
                </a:moveTo>
                <a:lnTo>
                  <a:pt x="9654152" y="0"/>
                </a:lnTo>
                <a:lnTo>
                  <a:pt x="9654152" y="6202792"/>
                </a:lnTo>
                <a:lnTo>
                  <a:pt x="0" y="62027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407127" y="702528"/>
            <a:ext cx="14150611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90"/>
              </a:lnSpc>
              <a:spcBef>
                <a:spcPct val="0"/>
              </a:spcBef>
            </a:pPr>
            <a:r>
              <a:rPr lang="en-US" sz="10403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HOW DOES THE FARE VARY DEPENDING ON THE DAY OF THE WEEK?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13247" y="4475694"/>
            <a:ext cx="5211222" cy="5924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0"/>
              </a:lnSpc>
            </a:pPr>
            <a:r>
              <a:rPr lang="en-US" sz="5793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THE FARE IS VERY SIMILAR ACROSS THE DAYS OF THE WEEK, WITH A SLIGHT DIFFERENCE FAVORING SATURDAY (6).</a:t>
            </a:r>
          </a:p>
          <a:p>
            <a:pPr algn="ctr">
              <a:lnSpc>
                <a:spcPts val="4170"/>
              </a:lnSpc>
            </a:pPr>
            <a:endParaRPr lang="en-US" sz="5793" dirty="0">
              <a:solidFill>
                <a:schemeClr val="bg1"/>
              </a:solidFill>
              <a:latin typeface="Computer Says No"/>
              <a:ea typeface="Computer Says No"/>
              <a:cs typeface="Computer Says No"/>
              <a:sym typeface="Computer Says No"/>
            </a:endParaRPr>
          </a:p>
          <a:p>
            <a:pPr marL="0" lvl="0" indent="0" algn="ctr">
              <a:lnSpc>
                <a:spcPts val="4170"/>
              </a:lnSpc>
              <a:spcBef>
                <a:spcPct val="0"/>
              </a:spcBef>
            </a:pPr>
            <a:r>
              <a:rPr lang="en-US" sz="5793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THE DIFFERENCE IS VERY SLIGHT, MEANING THE DAY OF THE WEEK DOESN'T SIGNIFICANTLY AFFECT THE FARE.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30357" y="-902150"/>
            <a:ext cx="6173053" cy="2601942"/>
          </a:xfrm>
          <a:custGeom>
            <a:avLst/>
            <a:gdLst/>
            <a:ahLst/>
            <a:cxnLst/>
            <a:rect l="l" t="t" r="r" b="b"/>
            <a:pathLst>
              <a:path w="6173053" h="2601942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315548" y="8986029"/>
            <a:ext cx="6173053" cy="2601942"/>
          </a:xfrm>
          <a:custGeom>
            <a:avLst/>
            <a:gdLst/>
            <a:ahLst/>
            <a:cxnLst/>
            <a:rect l="l" t="t" r="r" b="b"/>
            <a:pathLst>
              <a:path w="6173053" h="2601942">
                <a:moveTo>
                  <a:pt x="0" y="0"/>
                </a:moveTo>
                <a:lnTo>
                  <a:pt x="6173052" y="0"/>
                </a:lnTo>
                <a:lnTo>
                  <a:pt x="6173052" y="2601942"/>
                </a:lnTo>
                <a:lnTo>
                  <a:pt x="0" y="26019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091052">
            <a:off x="-1684467" y="5508041"/>
            <a:ext cx="6638823" cy="5976180"/>
          </a:xfrm>
          <a:custGeom>
            <a:avLst/>
            <a:gdLst/>
            <a:ahLst/>
            <a:cxnLst/>
            <a:rect l="l" t="t" r="r" b="b"/>
            <a:pathLst>
              <a:path w="6638823" h="5976180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091052">
            <a:off x="13048963" y="-5984494"/>
            <a:ext cx="11291757" cy="10164688"/>
          </a:xfrm>
          <a:custGeom>
            <a:avLst/>
            <a:gdLst/>
            <a:ahLst/>
            <a:cxnLst/>
            <a:rect l="l" t="t" r="r" b="b"/>
            <a:pathLst>
              <a:path w="11291757" h="10164688">
                <a:moveTo>
                  <a:pt x="0" y="0"/>
                </a:moveTo>
                <a:lnTo>
                  <a:pt x="11291757" y="0"/>
                </a:lnTo>
                <a:lnTo>
                  <a:pt x="11291757" y="10164687"/>
                </a:lnTo>
                <a:lnTo>
                  <a:pt x="0" y="101646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2840738" y="6541025"/>
            <a:ext cx="5053592" cy="3745975"/>
          </a:xfrm>
          <a:custGeom>
            <a:avLst/>
            <a:gdLst/>
            <a:ahLst/>
            <a:cxnLst/>
            <a:rect l="l" t="t" r="r" b="b"/>
            <a:pathLst>
              <a:path w="5053592" h="3745975">
                <a:moveTo>
                  <a:pt x="5053593" y="0"/>
                </a:moveTo>
                <a:lnTo>
                  <a:pt x="0" y="0"/>
                </a:lnTo>
                <a:lnTo>
                  <a:pt x="0" y="3745975"/>
                </a:lnTo>
                <a:lnTo>
                  <a:pt x="5053593" y="3745975"/>
                </a:lnTo>
                <a:lnTo>
                  <a:pt x="5053593" y="0"/>
                </a:lnTo>
                <a:close/>
              </a:path>
            </a:pathLst>
          </a:custGeom>
          <a:blipFill>
            <a:blip r:embed="rId4">
              <a:alphaModFix amt="75000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113037" y="1349681"/>
            <a:ext cx="5781294" cy="8229600"/>
          </a:xfrm>
          <a:custGeom>
            <a:avLst/>
            <a:gdLst/>
            <a:ahLst/>
            <a:cxnLst/>
            <a:rect l="l" t="t" r="r" b="b"/>
            <a:pathLst>
              <a:path w="5781294" h="8229600">
                <a:moveTo>
                  <a:pt x="0" y="0"/>
                </a:moveTo>
                <a:lnTo>
                  <a:pt x="5781294" y="0"/>
                </a:lnTo>
                <a:lnTo>
                  <a:pt x="578129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25613" y="3231240"/>
            <a:ext cx="8903586" cy="5798460"/>
          </a:xfrm>
          <a:custGeom>
            <a:avLst/>
            <a:gdLst/>
            <a:ahLst/>
            <a:cxnLst/>
            <a:rect l="l" t="t" r="r" b="b"/>
            <a:pathLst>
              <a:path w="8903586" h="5798460">
                <a:moveTo>
                  <a:pt x="0" y="0"/>
                </a:moveTo>
                <a:lnTo>
                  <a:pt x="8903586" y="0"/>
                </a:lnTo>
                <a:lnTo>
                  <a:pt x="8903586" y="5798460"/>
                </a:lnTo>
                <a:lnTo>
                  <a:pt x="0" y="57984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987170" y="906549"/>
            <a:ext cx="13498785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88"/>
              </a:lnSpc>
              <a:spcBef>
                <a:spcPct val="0"/>
              </a:spcBef>
            </a:pPr>
            <a:r>
              <a:rPr lang="en-US" sz="10400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HOW DOES WEATHER AFFECT AVERAGE FARE?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38091" y="3023916"/>
            <a:ext cx="7277480" cy="3367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7"/>
              </a:lnSpc>
            </a:pPr>
            <a:r>
              <a:rPr lang="en-US" sz="27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average fare is similar across "sunny," "rainy," "stormy," and "windy" weather.</a:t>
            </a:r>
          </a:p>
          <a:p>
            <a:pPr algn="ctr">
              <a:lnSpc>
                <a:spcPts val="4457"/>
              </a:lnSpc>
            </a:pPr>
            <a:endParaRPr lang="en-US" sz="2751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ctr">
              <a:lnSpc>
                <a:spcPts val="4457"/>
              </a:lnSpc>
            </a:pPr>
            <a:r>
              <a:rPr lang="en-US" sz="27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There are no clear differences, which may mean that weather does not directly affect the fare.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900191" y="-3935015"/>
            <a:ext cx="7800381" cy="6821864"/>
          </a:xfrm>
          <a:custGeom>
            <a:avLst/>
            <a:gdLst/>
            <a:ahLst/>
            <a:cxnLst/>
            <a:rect l="l" t="t" r="r" b="b"/>
            <a:pathLst>
              <a:path w="7800381" h="6821864">
                <a:moveTo>
                  <a:pt x="0" y="0"/>
                </a:moveTo>
                <a:lnTo>
                  <a:pt x="7800382" y="0"/>
                </a:lnTo>
                <a:lnTo>
                  <a:pt x="7800382" y="6821864"/>
                </a:lnTo>
                <a:lnTo>
                  <a:pt x="0" y="6821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9439" y="3459840"/>
            <a:ext cx="8903586" cy="5798460"/>
          </a:xfrm>
          <a:custGeom>
            <a:avLst/>
            <a:gdLst/>
            <a:ahLst/>
            <a:cxnLst/>
            <a:rect l="l" t="t" r="r" b="b"/>
            <a:pathLst>
              <a:path w="8903586" h="5798460">
                <a:moveTo>
                  <a:pt x="0" y="0"/>
                </a:moveTo>
                <a:lnTo>
                  <a:pt x="8903586" y="0"/>
                </a:lnTo>
                <a:lnTo>
                  <a:pt x="8903586" y="5798460"/>
                </a:lnTo>
                <a:lnTo>
                  <a:pt x="0" y="5798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085767" y="3355423"/>
            <a:ext cx="9202233" cy="5759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5"/>
              </a:lnSpc>
            </a:pPr>
            <a:r>
              <a:rPr lang="en-US" sz="38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There's no noticeable difference between "Excellent," "Good," and "Very Good" ratings.</a:t>
            </a:r>
          </a:p>
          <a:p>
            <a:pPr algn="l">
              <a:lnSpc>
                <a:spcPts val="2439"/>
              </a:lnSpc>
            </a:pPr>
            <a:endParaRPr lang="en-US" sz="3805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l">
              <a:lnSpc>
                <a:spcPts val="6165"/>
              </a:lnSpc>
            </a:pPr>
            <a:r>
              <a:rPr lang="en-US" sz="38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average fares are very similar, perhaps because fares are determined by distance and time, not by vehicle condition.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759200" y="864643"/>
            <a:ext cx="12215103" cy="197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DOES THE CONDITION OF THE CAR AFFECT THE FARE?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958</Words>
  <Application>Microsoft Office PowerPoint</Application>
  <PresentationFormat>Custom</PresentationFormat>
  <Paragraphs>77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Poppins Light</vt:lpstr>
      <vt:lpstr>Arial</vt:lpstr>
      <vt:lpstr>Poppins Bold</vt:lpstr>
      <vt:lpstr>Calibri</vt:lpstr>
      <vt:lpstr>Wingdings</vt:lpstr>
      <vt:lpstr>Computer Says 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Futuristic Illustrative Artificial Intelligence Project Presentation</dc:title>
  <cp:lastModifiedBy>200025878-Ahmed Abdulrhman Farouk Abdulrhman</cp:lastModifiedBy>
  <cp:revision>5</cp:revision>
  <dcterms:created xsi:type="dcterms:W3CDTF">2006-08-16T00:00:00Z</dcterms:created>
  <dcterms:modified xsi:type="dcterms:W3CDTF">2025-07-24T15:50:25Z</dcterms:modified>
  <dc:identifier>DAGt426zq4k</dc:identifier>
</cp:coreProperties>
</file>